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6"/>
  </p:normalViewPr>
  <p:slideViewPr>
    <p:cSldViewPr snapToGrid="0" snapToObjects="1">
      <p:cViewPr varScale="1">
        <p:scale>
          <a:sx n="79" d="100"/>
          <a:sy n="79" d="100"/>
        </p:scale>
        <p:origin x="1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9T21:33:2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220 228 24575,'20'0'0,"16"0"0,33 0 0,-2 0 0,-4 0 0,2 0-1555,29 0 1555,-17 0 0,4 0-570,-18 0 0,0 0 570,16 2 0,3-4 0,-7-6 0,1-2 0,7 4 0,-2-2 0,-16-2 0,-1 0 0,14 0 0,-1 2 0,-20 2 0,1 1 0,15-5 0,2 0 0,-8 4 0,1 1 0,-1-4 0,0 1-416,-5 3 1,-1 0 415,0-5 0,-2 1 0,-5 4 0,0 0 0,0-3 0,0 0 0,0 7 0,0 0-231,43-15 231,-3 15 0,-10-14 0,0 13 0,10-6 0,-8 8 0,9 0 0,-12 0 0,1 0 0,0 0 0,-10 0 0,-20 0 0,0 0 0,17 0 1019,28 0-1019,-45 0 1515,5 0-1515,-5 0 943,-1 0-943,6 0 280,-5 0-280,7 0 0,1 0 0,0 0 0,9 0 0,-6 0 0,6 0 0,1 0 0,2 0 0,0 0 0,7 0 0,-7 0 0,9 0 0,1 0 0,-1 0 0,1 0 0,-1 0-789,12 0 789,-41 0 0,1 0 0,35 0 0,-32 0 0,-1 0 0,30 0 0,-33 4 0,0 0 0,0 1 0,0 0 0,0 0 0,0 0 0,-1 4 0,2-2 0,11-6 0,1 0 0,-5 7 0,2 1 0,10-4 0,0 0 0,-12 0 0,-1 1 0,5 3 0,0-1 0,-7-7 0,4 0 0,5 6 0,5 3 0,-6-1 0,-6-3 0,-1-1-475,5 1 1,6 1 0,-7-1 474,-12 2 0,-2 0 0,11-3 0,1 0-246,-1 0 0,-2 0 246,38 11 0,-44-15 0,-1 0 0,34 6 0,-34-3 0,1 0 0,44-2 0,-9 6 0,4-8 0,-7 0 0,1 0 0,-34 0 0,1 0 0,44 0 0,-43 0 0,0 0 0,-1 0 0,2 0-511,11 0 0,1 0 511,-4 0 0,-1 0 0,-4 0 0,0 0 0,6 0 0,-1 0 135,27 0-135,-31 0 0,2 0 0,-1 0 0,0 0 0,-5 0 0,1 0 0,4 0 0,0 0 0,-7 0 0,1 0 0,13 0 0,-1 0 0,-14 0 0,-1 0 0,15 0 0,-2 0 0,34 0 0,-45 0 0,1 0 0,0 0 0,0 0 0,1 0 0,-2 0 0,44 0 0,-44 0 0,0 0 0,33 0 0,8 0 0,-20 0 1287,7 0-1287,-16 0 502,6 0-502,19 0 0,-30 0 0,27 0 1140,-34 0-1140,0 0 629,7 0-629,-15 0 33,14 0-33,-6 0 0,1 0 0,5 0 0,-5 0 0,8 0 0,-1 0 0,1 0 0,-9 0 0,7 0 0,-7 0 0,9 0 0,0 0 0,0 0 0,0 0 0,0 0 0,-1 0 0,1 0 0,0 0 0,0 0 0,0 0 0,-1 0 0,11 0 0,-8 0 0,8 0 0,-19 0 0,6 0 0,14 0 0,-7 0 0,6 0 0,-12 0 0,-7 0 0,0 0 0,7 0 0,-16 0 0,16 0 0,-15 0 0,6 0 0,0 0 0,2 0 0,0 0 0,7 0 0,-7 0 0,1 0 0,5 0 0,-14 0 0,6 6 0,-8-4 0,-8 10 0,5-11 0,-12 11 0,5-11 0,-7 11 0,0-11 0,-7 10 0,6-10 0,-6 10 0,1-4 0,4 6 0,-11-7 0,5 5 0,0-4 0,-4 5 0,4-5 0,-7 4 0,6-5 0,-4 6 0,10 0 0,-9 0 0,4 0 0,-7 0 0,2 6 0,-1-5 0,6 11 0,-5-10 0,5 4 0,-6-7 0,0 1 0,-6 6 0,5-5 0,-10 5 0,4 0 0,-5-4 0,0 10 0,0-11 0,0 11 0,0-10 0,0 10 0,0-4 0,0-1 0,0 5 0,0-4 0,0 6 0,0 0 0,0 0 0,0-1 0,0 1 0,0 0 0,-6 7 0,4-5 0,-10 5 0,-2 20 0,-2-14 0,-4 15 0,6-13 0,0-6 0,0 0 0,6-1 0,-4-1 0,5-5 0,-1 12 0,-4-12 0,5 5 0,0 1 0,-5-7 0,4 14 0,-5-13 0,-1 12 0,1-12 0,-1 5 0,7-7 0,-5 0 0,5-6 0,-6 4 0,1-4 0,-1 5 0,0 1 0,-1 0 0,1 0 0,0 0 0,-6 0 0,-1 0 0,0-1 0,-5 1 0,5 0 0,-6-6 0,0-1 0,0-6 0,0 0 0,0-6 0,-8 5 0,6-10 0,-5 4 0,7 0 0,-8-5 0,7 5 0,-14 0 0,-6-4 0,2 10 0,-10-10 0,13 11 0,-10-5 0,8 0 0,-8 5 0,1-11 0,-2 11 0,-9-5 0,0 8 0,-10 0 0,-2 0 0,0 0 0,-8 1 0,8-1 0,-10 0 0,0 8 0,1-5-415,-1 13 415,0-6 0,0 0 0,37-10 0,0 0 0,-40 11 0,34-14 0,1 1 0,-35 18 0,-7-13 0,10 5 0,1-7 0,-1-1 0,11 0 0,1 0 0,0 0 0,-13 1 0,-1-8-483,28-1 0,-1 1 483,9-4 0,-1 0 0,-15 0 0,0 0 0,16 3 0,0 0 0,-7-3 0,-3-1 0,-25 5 0,0 0 0,23 1 0,-2-2 0,-27-2 0,2-1 0,-8 10 0,3-6 0,-1 9 0,8-9 0,36-1 0,-3 0 0,-1-2 0,1-2-389,-37 7 389,33-3 0,1 0 0,-19-6 0,24 6 0,-2 0 0,-43-6 0,0 13 0,44-13 0,1-2 0,-35 7 0,35-2 0,-1-2-458,-8-2 0,-1 0 458,6 7 0,-2 0 0,-16-7 0,3 0 0,-20 14 0,29-9 0,-2-2 0,-2 0 0,2 1 0,10 3 0,-1 0 0,-22-7 0,-1-1-492,13 9 1,1-1 491,-7-6 0,0-2 0,-5 5 0,1 0 0,9 0 0,0-1 0,-1-3 0,-2 0 0,-5 3 0,-3 0 0,-5-3 0,0-2-510,0 1 1,-1 0 509,-6 0 0,0 0 0,5 0 0,0 0 0,-13 0 0,1 0 0,11 0 0,2 0 0,-7 0 0,1 0 0,7 0 0,0 0 0,-7 0 0,-1 0 0,6 0 0,0 0 0,-5 0 0,0 0 0,-2 0 0,3 0 0,23 0 0,-2 0 0,-2 1 0,-6-1 0,3-1 0,-11-3 0,-1-1 0,3 1 0,-5 1 0,6-3 0,2-2 0,2-2 0,-24-1 0,4 0-434,40 2 1,2 0 433,-26-1 0,-2 0 0,14 0 0,1 0 0,-7 0 0,0 0 0,5 1 0,0-1 0,-5-4 0,0-1 0,6 5 0,1-1 0,12-6 0,-2 0 0,-22 0 0,2 2 0,28 1 0,1 1 0,-30-2 0,0 0-20,27 2 1,1 0 19,-14-1 0,-4-2 0,1-3 0,-2 0 0,0-1 0,0 1 0,0-1 0,2 1 0,13 5 0,-1-1 0,-18-3 0,1-1 0,18 5 0,1 0 0,-15-2 0,0 1 0,14 2 0,2 0 0,-2 0 0,-1-1 0,0 0 0,-1 0 0,-4-4 0,0-2 0,5 2 0,2 0 0,-1 0 0,0 0 0,-1 0 0,2 0 369,4 1 0,0-1-369,-4 1 0,1-2 0,-35-22 0,40 22 0,0 1 0,-1-3 0,1 0 0,-39-13 0,39 17 0,-1-1 0,-13-6 0,1 0 0,-23-13 0,27 13 0,3 1 0,-9-1 1849,0-5-1849,16 13 1398,-4-6-1398,15 8 1024,0 6-1024,1-4 585,8 5-585,6-1 0,-4-3 0,10 4 0,-4-5 0,6 0 0,1 0 0,-1 0 0,0 0 0,0 0 0,0 0 0,0 1 0,0-1 0,6 0 0,-5-6 0,9 4 0,-4-4 0,6 6 0,-5 0 0,4 0 0,-5 1 0,6-1 0,0-6 0,0 4 0,0-10 0,0 10 0,0-10 0,0 10 0,0-15 0,0 14 0,0-9 0,0 6 0,0-2 0,0 1 0,0-6 0,0 5 0,0-6 0,0 0 0,6 0 0,-4 0 0,3 0 0,1 0 0,-4 0 0,10-7 0,-11-3 0,12-6 0,-12-1 0,12 0 0,-11 1 0,11-10 0,-12 15 0,13-13 0,-13 15 0,5 0 0,0 1 0,-4 8 0,3 7 0,1-6 0,-4 12 0,3-6 0,-5 8 0,5-1 0,-3 0 0,3 0 0,0 1 0,-4-1 0,5 0 0,-6 0 0,5 0 0,-4 1 0,4-1 0,-5 0 0,5 1 0,-4-1 0,4 1 0,1-1 0,-5 1 0,9-1 0,-8 1 0,8-1 0,-9 1 0,4 0 0,0 0 0,-4-1 0,9 1 0,-9 0 0,9-1 0,-4 6 0,0-4 0,4 9 0,-4-4 0,5 5 0,-5 5 0,5 15 0,-9 17 0,4-12 0,-6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51184-7F67-4343-81EF-C2053FA5FAF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3BE32-1404-9649-A08D-D72B76939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0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3BE32-1404-9649-A08D-D72B769397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overdispersion parameter will make sure we don’t get too optimistic with P-values, but it can’t correct for this fit.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3BE32-1404-9649-A08D-D72B769397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7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91DE-1ABC-1544-9EBA-5CA6FEBD2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36B10-557F-EE4A-87D6-921BDA5F5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A6D4-EC98-9B4B-BD68-1DF6E3FA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5A31C-C7FC-3B44-892B-B844307E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F1C4-4F93-6B4F-BAAC-1681C7022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3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A7B3-2D63-BA4A-A654-CA918FD2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7DD14-D0D1-2040-90AD-1A36187E4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901F8-1E18-5D47-B9A4-C1B94961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66380-FBB7-A64A-A99E-C48E9BC7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1AB8E-24A7-AE44-A1D0-D97E5C1C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8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0FFEB-3974-464B-9D08-0DE4AEF27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C653B-29DF-D045-86B0-5B7AF24FB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12564-908A-E540-9508-EAAB04CC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89E59-8518-F74E-8365-1426D629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1B18A-4935-6144-A980-5850908B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0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ACC0-8DE7-084C-8E43-0B7EF091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9630A-F04C-8449-9595-72764C52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AE72-5EB1-9E40-80FF-9826503F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574DC-A703-944E-A80E-4C09BE5E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565B7-5606-5F40-872A-4F2BA6FE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6521-3480-9048-A853-2F4A8D01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497B6-BA55-B243-9E3E-02056D7A4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CF34A-9733-184A-968F-2F476C10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1DA4A-B150-CD49-AFC5-1FD818EC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6B3A3-5318-DB4B-933E-2FD24038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6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9553-8B58-A547-AAF3-8284C8E4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4AB70-D544-F046-BAC6-DE6204AA8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6A334-6E7A-8541-A858-5DECEBB66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F1A16-0A62-9E4D-A7C1-3C18B915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8F835-1C31-A242-A506-9F4D74EF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4AA62-8CB6-F14E-9143-78231D1C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7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DFCE-2763-EE4B-9B12-BD507EF7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A6D73-D31E-8241-A269-0625CF0F3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CF1E2-0FD8-7D43-96FB-7AD2E980E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F58A6-495F-F245-B457-9F6299A75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64F60-6F35-8C4D-BBE0-228D542F3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8D0ED-EAF1-7B45-8159-C2EE280F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11A26-BEDE-F54D-A92B-66E15B33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5066F8-8C30-7A46-84A9-16BF9B0B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4920-3C54-9547-BD34-29C2A775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23D1F-509F-454B-B335-1BE0DD2C3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CFADD-D6B4-2940-A636-62322FC89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F5CDB-2479-DB45-B5F8-A5E57E5B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9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9D4BA2-E8B6-334D-BF7D-E39E37C6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79F60-3ECE-8E4B-81A6-DB75F98D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BC260-8614-B84C-B81A-16DC389C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1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0FCC-3856-BD46-9FB4-692091D3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9291-3BD2-FB4C-AE9B-DB21A372F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77751-50DD-584B-80A1-1E9D43C56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0F06B-1EC3-1348-B13D-DE08A759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A1BC0-6613-2946-A966-9758C7A1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4C3DC-0D8D-5D46-8939-41B59CA1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4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053C-5E55-2A4F-9D72-530DB842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FE36D-A8F5-D742-AAB5-A043FB584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EE36-F841-824C-8A7B-69C20CEAE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FA1A2-B823-824D-9249-8087B2F3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DD403-816C-D64F-84EF-0A427145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CE407-7880-DD4A-918F-CA50A6A9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6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27687-42F6-5B4C-9DDF-761F29B7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4195-A7F3-7745-91C1-62127FFB9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591A-1D2D-2644-9839-C06087E2D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88845-8461-D74D-B161-00D64712CDEA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810A-2B0D-4347-BF9B-32820B973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8BA7-CE06-C949-9FE4-49F347EC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3CBCB-E9E5-434C-AAC7-2FBCCF6BC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7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17.tiff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5AF6D-32A4-F749-B059-4BDE660187DB}"/>
              </a:ext>
            </a:extLst>
          </p:cNvPr>
          <p:cNvSpPr txBox="1"/>
          <p:nvPr/>
        </p:nvSpPr>
        <p:spPr>
          <a:xfrm>
            <a:off x="524980" y="273581"/>
            <a:ext cx="386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Fitness Modeling Approaches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6AB959-F609-DF48-9F2A-A65E0D970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282233"/>
              </p:ext>
            </p:extLst>
          </p:nvPr>
        </p:nvGraphicFramePr>
        <p:xfrm>
          <a:off x="865415" y="1404861"/>
          <a:ext cx="10314216" cy="3657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036">
                  <a:extLst>
                    <a:ext uri="{9D8B030D-6E8A-4147-A177-3AD203B41FA5}">
                      <a16:colId xmlns:a16="http://schemas.microsoft.com/office/drawing/2014/main" val="3256351300"/>
                    </a:ext>
                  </a:extLst>
                </a:gridCol>
                <a:gridCol w="1824263">
                  <a:extLst>
                    <a:ext uri="{9D8B030D-6E8A-4147-A177-3AD203B41FA5}">
                      <a16:colId xmlns:a16="http://schemas.microsoft.com/office/drawing/2014/main" val="2709740315"/>
                    </a:ext>
                  </a:extLst>
                </a:gridCol>
                <a:gridCol w="1613809">
                  <a:extLst>
                    <a:ext uri="{9D8B030D-6E8A-4147-A177-3AD203B41FA5}">
                      <a16:colId xmlns:a16="http://schemas.microsoft.com/office/drawing/2014/main" val="204281727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3019392481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3595738068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711483552"/>
                    </a:ext>
                  </a:extLst>
                </a:gridCol>
              </a:tblGrid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48999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NSNT Previous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QuasiPoisson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756856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NSNT Dayan 1 (reproduce)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787944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NSNT Dayan 2</a:t>
                      </a:r>
                    </a:p>
                    <a:p>
                      <a:r>
                        <a:rPr lang="en-US" dirty="0"/>
                        <a:t>(GLM)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Search:</a:t>
                      </a:r>
                    </a:p>
                    <a:p>
                      <a:pPr algn="ctr"/>
                      <a:r>
                        <a:rPr lang="en-US" dirty="0" err="1"/>
                        <a:t>NegBin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50770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NSNT Dayan 3</a:t>
                      </a:r>
                    </a:p>
                    <a:p>
                      <a:r>
                        <a:rPr lang="en-US" dirty="0"/>
                        <a:t>(GLMM)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96610"/>
                  </a:ext>
                </a:extLst>
              </a:tr>
              <a:tr h="456797">
                <a:tc>
                  <a:txBody>
                    <a:bodyPr/>
                    <a:lstStyle/>
                    <a:p>
                      <a:r>
                        <a:rPr lang="en-US" dirty="0"/>
                        <a:t>McKenzie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AND release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NegBin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QuasiPoisson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and 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Yes/No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60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6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F74CE3-7B69-1345-A24A-0901F4ECCF90}"/>
              </a:ext>
            </a:extLst>
          </p:cNvPr>
          <p:cNvSpPr txBox="1"/>
          <p:nvPr/>
        </p:nvSpPr>
        <p:spPr>
          <a:xfrm>
            <a:off x="375557" y="293914"/>
            <a:ext cx="1871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</a:t>
            </a:r>
          </a:p>
          <a:p>
            <a:r>
              <a:rPr lang="en-US" sz="2400" dirty="0"/>
              <a:t>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41915B6-37CC-1441-BB1A-779CA2FF7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534454"/>
              </p:ext>
            </p:extLst>
          </p:nvPr>
        </p:nvGraphicFramePr>
        <p:xfrm>
          <a:off x="1672771" y="1124911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843">
                  <a:extLst>
                    <a:ext uri="{9D8B030D-6E8A-4147-A177-3AD203B41FA5}">
                      <a16:colId xmlns:a16="http://schemas.microsoft.com/office/drawing/2014/main" val="4171395546"/>
                    </a:ext>
                  </a:extLst>
                </a:gridCol>
                <a:gridCol w="4016829">
                  <a:extLst>
                    <a:ext uri="{9D8B030D-6E8A-4147-A177-3AD203B41FA5}">
                      <a16:colId xmlns:a16="http://schemas.microsoft.com/office/drawing/2014/main" val="4166123220"/>
                    </a:ext>
                  </a:extLst>
                </a:gridCol>
                <a:gridCol w="1286328">
                  <a:extLst>
                    <a:ext uri="{9D8B030D-6E8A-4147-A177-3AD203B41FA5}">
                      <a16:colId xmlns:a16="http://schemas.microsoft.com/office/drawing/2014/main" val="2638006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2620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Significant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Collinearity of sig effects?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4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* 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46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44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Sex + Density + Sex*Density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04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 +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*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28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8EBDBAA-C2ED-BE4D-B677-433184BD9E15}"/>
              </a:ext>
            </a:extLst>
          </p:cNvPr>
          <p:cNvSpPr txBox="1"/>
          <p:nvPr/>
        </p:nvSpPr>
        <p:spPr>
          <a:xfrm>
            <a:off x="653144" y="3886430"/>
            <a:ext cx="10548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  for 2012 and 2015 challenging to interpret due to collinearity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Significant release group level effects (</a:t>
            </a:r>
            <a:r>
              <a:rPr lang="en-US" sz="2400" dirty="0" err="1"/>
              <a:t>e.g</a:t>
            </a:r>
            <a:r>
              <a:rPr lang="en-US" sz="2400" dirty="0"/>
              <a:t> density) suggest that release group should be controlled as a random effect and/or specific fixed effects that vary across release groups should be modeled (density, sex ratio)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Collinearity problems and variation in results across years suggests we’d benefit from the shrinkage of fitting year as random effect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930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6AF4FA8-5BA3-524D-852E-DCDE912CC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318162"/>
              </p:ext>
            </p:extLst>
          </p:nvPr>
        </p:nvGraphicFramePr>
        <p:xfrm>
          <a:off x="219528" y="194182"/>
          <a:ext cx="7030358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643">
                  <a:extLst>
                    <a:ext uri="{9D8B030D-6E8A-4147-A177-3AD203B41FA5}">
                      <a16:colId xmlns:a16="http://schemas.microsoft.com/office/drawing/2014/main" val="4166123220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638006197"/>
                    </a:ext>
                  </a:extLst>
                </a:gridCol>
                <a:gridCol w="1518557">
                  <a:extLst>
                    <a:ext uri="{9D8B030D-6E8A-4147-A177-3AD203B41FA5}">
                      <a16:colId xmlns:a16="http://schemas.microsoft.com/office/drawing/2014/main" val="1462620035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341989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 (link-scale)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 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(likelihood ratio 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4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Sex(Male)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0.0002***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46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Sex(M)*Density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44773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201DA7C-6BD8-FA45-BD9E-A6457E54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7" y="2363106"/>
            <a:ext cx="5168901" cy="4321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C57B7B-969A-3949-9B5A-9DE6618F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7" y="2221101"/>
            <a:ext cx="5168901" cy="4321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D1D880-08D4-F741-827C-D21C15FBAD21}"/>
              </a:ext>
            </a:extLst>
          </p:cNvPr>
          <p:cNvSpPr txBox="1"/>
          <p:nvPr/>
        </p:nvSpPr>
        <p:spPr>
          <a:xfrm>
            <a:off x="9230646" y="25353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DC4C6-22F1-3946-BF71-4579E4582C6F}"/>
              </a:ext>
            </a:extLst>
          </p:cNvPr>
          <p:cNvSpPr txBox="1"/>
          <p:nvPr/>
        </p:nvSpPr>
        <p:spPr>
          <a:xfrm>
            <a:off x="7451300" y="889632"/>
            <a:ext cx="474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Controlling sex ratios and the number of fish released at a time could have a large effect on fitness</a:t>
            </a:r>
          </a:p>
        </p:txBody>
      </p:sp>
    </p:spTree>
    <p:extLst>
      <p:ext uri="{BB962C8B-B14F-4D97-AF65-F5344CB8AC3E}">
        <p14:creationId xmlns:p14="http://schemas.microsoft.com/office/powerpoint/2010/main" val="157488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C68A96-7F51-EC45-9618-1E4F7A3386C3}"/>
              </a:ext>
            </a:extLst>
          </p:cNvPr>
          <p:cNvSpPr txBox="1"/>
          <p:nvPr/>
        </p:nvSpPr>
        <p:spPr>
          <a:xfrm>
            <a:off x="440871" y="816429"/>
            <a:ext cx="115769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 to address through mixed modeling: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the shrinkage from combining across years increase our power to find significant predictors effects on fitness?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mixed modeling solve our collinearity problems? i.e. can we parse location effects from date and density effects by combining data across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 density effects we see in individual years driven by sex ratios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predictors operate at the level of release group (as our density results suggest)?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Final model:</a:t>
            </a:r>
          </a:p>
          <a:p>
            <a:endParaRPr lang="en-US" dirty="0"/>
          </a:p>
          <a:p>
            <a:r>
              <a:rPr lang="en-US" dirty="0"/>
              <a:t>built a “beyond optimal” mixed model with same covariates as before + sex ratios for each release group + sex ratio for each year + total outplant size each year and some interactions I thought were interesting</a:t>
            </a:r>
          </a:p>
          <a:p>
            <a:endParaRPr lang="en-US" dirty="0"/>
          </a:p>
          <a:p>
            <a:r>
              <a:rPr lang="en-US" dirty="0"/>
              <a:t>including year levels effects in the fixed effect structure was a better fit to the data than including year as a random effect. </a:t>
            </a:r>
          </a:p>
          <a:p>
            <a:endParaRPr lang="en-US" dirty="0"/>
          </a:p>
          <a:p>
            <a:r>
              <a:rPr lang="en-US" dirty="0"/>
              <a:t>final model</a:t>
            </a:r>
          </a:p>
          <a:p>
            <a:r>
              <a:rPr lang="en-US" dirty="0"/>
              <a:t>TLF ~ sex + location + annual sex ratio + release group sex ratio + sex*location + annual sex ratio*sex + release group sex ratio *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4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8D017B-7F43-984C-91BA-33DFA1ABA3C4}"/>
              </a:ext>
            </a:extLst>
          </p:cNvPr>
          <p:cNvSpPr txBox="1"/>
          <p:nvPr/>
        </p:nvSpPr>
        <p:spPr>
          <a:xfrm>
            <a:off x="212271" y="130629"/>
            <a:ext cx="6287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bad models, only better and worse fits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B4AD8CB-334C-A44F-9DBD-2B355A75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5663"/>
            <a:ext cx="5923348" cy="4736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E46D46-98D6-9A42-A4F5-A8DE4F9D4D59}"/>
              </a:ext>
            </a:extLst>
          </p:cNvPr>
          <p:cNvSpPr txBox="1"/>
          <p:nvPr/>
        </p:nvSpPr>
        <p:spPr>
          <a:xfrm>
            <a:off x="746391" y="1072443"/>
            <a:ext cx="4836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JMP Results Draft Report (2013)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DC143B-B8CB-CA43-9A00-DE47B3DE1332}"/>
                  </a:ext>
                </a:extLst>
              </p14:cNvPr>
              <p14:cNvContentPartPr/>
              <p14:nvPr/>
            </p14:nvContentPartPr>
            <p14:xfrm>
              <a:off x="294969" y="5005106"/>
              <a:ext cx="5705280" cy="115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DC143B-B8CB-CA43-9A00-DE47B3DE13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969" y="4996106"/>
                <a:ext cx="5722920" cy="11746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932B2EF-DF92-A343-80F5-8ED85D356A0A}"/>
              </a:ext>
            </a:extLst>
          </p:cNvPr>
          <p:cNvSpPr txBox="1"/>
          <p:nvPr/>
        </p:nvSpPr>
        <p:spPr>
          <a:xfrm>
            <a:off x="6540500" y="1997839"/>
            <a:ext cx="54483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 poor fitting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Deviance residuals greater than 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fails goodness of fit tests, but we don’t know why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Quasipoisson</a:t>
            </a:r>
            <a:r>
              <a:rPr lang="en-US" sz="2000" dirty="0"/>
              <a:t> (overdispersion parameter) corrects for overdispersion in the standard errors of parameter estimates, but the estimates themselves could still be problematic. we can’t tell because we don’t evaluate fit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42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60298-5B0B-D04D-8BBE-BA280F1A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23" y="1664299"/>
            <a:ext cx="5669979" cy="5193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96E09-7F3E-5246-BE6C-224C6541F0B7}"/>
              </a:ext>
            </a:extLst>
          </p:cNvPr>
          <p:cNvSpPr txBox="1"/>
          <p:nvPr/>
        </p:nvSpPr>
        <p:spPr>
          <a:xfrm>
            <a:off x="0" y="292395"/>
            <a:ext cx="11835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2013 data fit by a Poisson:  </a:t>
            </a:r>
          </a:p>
          <a:p>
            <a:pPr algn="ctr"/>
            <a:r>
              <a:rPr lang="en-US" sz="2400" dirty="0"/>
              <a:t>parameter estimate p-values and errors corrected with overdispersion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3DAE1-FB23-234E-9E39-E8DB2823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02" y="1777352"/>
            <a:ext cx="5423137" cy="49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7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C43BCF-7CD5-B847-B9EE-76E2BF5B3CF7}"/>
              </a:ext>
            </a:extLst>
          </p:cNvPr>
          <p:cNvSpPr txBox="1"/>
          <p:nvPr/>
        </p:nvSpPr>
        <p:spPr>
          <a:xfrm>
            <a:off x="224287" y="138023"/>
            <a:ext cx="9363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Dayan 1 (GLM):  (what is currently in the report)</a:t>
            </a:r>
          </a:p>
          <a:p>
            <a:r>
              <a:rPr lang="en-US" sz="2000" dirty="0"/>
              <a:t>Reproduce what was done earlier, just change the distribution used to negative binomial</a:t>
            </a:r>
          </a:p>
          <a:p>
            <a:r>
              <a:rPr lang="en-US" sz="2000" dirty="0"/>
              <a:t>and conduct full model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61D4C-828D-854A-9F83-B2A210A3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5" y="1587261"/>
            <a:ext cx="5158985" cy="4725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7F05C-B5BF-824C-B3E0-AAAC4E5E9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4610"/>
            <a:ext cx="4877040" cy="44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5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611951-1713-9A48-A03B-17A645739B08}"/>
              </a:ext>
            </a:extLst>
          </p:cNvPr>
          <p:cNvSpPr txBox="1"/>
          <p:nvPr/>
        </p:nvSpPr>
        <p:spPr>
          <a:xfrm>
            <a:off x="277586" y="310243"/>
            <a:ext cx="3982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Problems with Dayan 1 (GLM)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AC30-B104-A643-8B01-D5E1CF15B516}"/>
              </a:ext>
            </a:extLst>
          </p:cNvPr>
          <p:cNvSpPr txBox="1"/>
          <p:nvPr/>
        </p:nvSpPr>
        <p:spPr>
          <a:xfrm>
            <a:off x="669471" y="1191985"/>
            <a:ext cx="115225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Improved the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bad models, only better and worse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significant effects in 2011, 2012 and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2014 still had some fit issues and is not significant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2015 fit was okay and significant, but only tells us males do worse than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In one of five years, males do better than females? What are we supposed to do with this knowledge? </a:t>
            </a:r>
          </a:p>
          <a:p>
            <a:endParaRPr lang="en-US" sz="2400" dirty="0"/>
          </a:p>
          <a:p>
            <a:r>
              <a:rPr lang="en-US" sz="2400" dirty="0"/>
              <a:t>Can we change our approach to modeling to get more power/fit more informative models?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 from scratch with per-year models (Dayan 2 (GLM))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Combine data across years using mixed models (Dayan 3 (GLMM))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4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484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BA64-2A40-664E-9F29-D06E2B4E68A7}"/>
              </a:ext>
            </a:extLst>
          </p:cNvPr>
          <p:cNvSpPr txBox="1"/>
          <p:nvPr/>
        </p:nvSpPr>
        <p:spPr>
          <a:xfrm>
            <a:off x="1322614" y="1518558"/>
            <a:ext cx="99277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Exploratory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what patterns do we see?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Missing Covariates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we think of any predictors that are missing from the model?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Non-linear effects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 know that migration timing is under stabilizing selection within a run type, why model it as linear effect?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intuitively, shouldn't there be an optimum </a:t>
            </a:r>
            <a:r>
              <a:rPr lang="en-US" sz="2000" dirty="0" err="1"/>
              <a:t>outplanting</a:t>
            </a:r>
            <a:r>
              <a:rPr lang="en-US" sz="2000" dirty="0"/>
              <a:t> density?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distribution is appropriate?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overdispersed</a:t>
            </a:r>
            <a:r>
              <a:rPr lang="en-US" sz="2000" dirty="0"/>
              <a:t> count data with lots of zeros: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is the overdispersion due to missing covariates, unaccounted for zeros generating process, actual property of the response variable?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Poisson, Negative Binomial, ZIP, ZINB, Hurdle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4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568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  <a:p>
            <a:r>
              <a:rPr lang="en-US" sz="2400" b="1" dirty="0"/>
              <a:t>Brief Conclusions: </a:t>
            </a:r>
            <a:r>
              <a:rPr lang="en-US" sz="2400" dirty="0"/>
              <a:t>Exploratory Data Analysis</a:t>
            </a:r>
          </a:p>
          <a:p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BA64-2A40-664E-9F29-D06E2B4E68A7}"/>
              </a:ext>
            </a:extLst>
          </p:cNvPr>
          <p:cNvSpPr txBox="1"/>
          <p:nvPr/>
        </p:nvSpPr>
        <p:spPr>
          <a:xfrm>
            <a:off x="996040" y="1355268"/>
            <a:ext cx="992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Location and Julian Day of Release are nearly always strongly collinear</a:t>
            </a:r>
          </a:p>
          <a:p>
            <a:pPr algn="ctr"/>
            <a:endParaRPr lang="en-US" sz="20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9AC6383-C0CB-D349-B9BD-A74C847B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50" y="1690186"/>
            <a:ext cx="8043964" cy="49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8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4847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  <a:p>
            <a:r>
              <a:rPr lang="en-US" sz="2400" b="1" dirty="0"/>
              <a:t>Brief Conclusions: </a:t>
            </a:r>
            <a:r>
              <a:rPr lang="en-US" sz="2400" dirty="0"/>
              <a:t>Missing Covariates</a:t>
            </a:r>
          </a:p>
          <a:p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1BA64-2A40-664E-9F29-D06E2B4E68A7}"/>
              </a:ext>
            </a:extLst>
          </p:cNvPr>
          <p:cNvSpPr txBox="1"/>
          <p:nvPr/>
        </p:nvSpPr>
        <p:spPr>
          <a:xfrm>
            <a:off x="963383" y="1690186"/>
            <a:ext cx="95032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number of fish released at a given location on a given day improves model fit according to AIC, BIC and likelihood-ratio tests in multiple years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Modeling release day and density as non-linear effects is usually not worth the cost in degrees of freedom, often time it’s the interaction with sex that matters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Include density, do model selection for non-linear effects in each year</a:t>
            </a:r>
          </a:p>
        </p:txBody>
      </p:sp>
    </p:spTree>
    <p:extLst>
      <p:ext uri="{BB962C8B-B14F-4D97-AF65-F5344CB8AC3E}">
        <p14:creationId xmlns:p14="http://schemas.microsoft.com/office/powerpoint/2010/main" val="418640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67085-261B-7C4D-B75A-96693AADCC11}"/>
              </a:ext>
            </a:extLst>
          </p:cNvPr>
          <p:cNvSpPr txBox="1"/>
          <p:nvPr/>
        </p:nvSpPr>
        <p:spPr>
          <a:xfrm>
            <a:off x="538843" y="489857"/>
            <a:ext cx="4847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Dayan 2 GLM – Starting from Scratch</a:t>
            </a:r>
          </a:p>
          <a:p>
            <a:r>
              <a:rPr lang="en-US" sz="2400" b="1" dirty="0"/>
              <a:t>Brief Conclusions: </a:t>
            </a:r>
            <a:r>
              <a:rPr lang="en-US" sz="2400" dirty="0"/>
              <a:t>Distribution</a:t>
            </a:r>
          </a:p>
          <a:p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7BF47-4B70-C446-B6E5-D006CC94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5" y="1484539"/>
            <a:ext cx="2579887" cy="2363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FAFE4-F4CE-C14A-ADEB-F790ECA2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540" y="1484538"/>
            <a:ext cx="2579887" cy="2363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D48A8-ED5E-0E43-8F78-961545422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65" y="1484538"/>
            <a:ext cx="2579887" cy="2363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6E195-64BF-DB4E-802B-04EB193A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590" y="1484538"/>
            <a:ext cx="2579887" cy="2363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CCAC-B693-EC4B-8494-EBA813ADD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113" y="1484539"/>
            <a:ext cx="2579887" cy="2363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A93DE-E584-9C46-9CD7-CA481A066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577" y="3651025"/>
            <a:ext cx="2579887" cy="2363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413D1C-9EFC-9541-8BE7-073EC0510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021" y="3651025"/>
            <a:ext cx="2579887" cy="2363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707F42-D717-DD43-933F-2FF96EC5F3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5619" y="3651025"/>
            <a:ext cx="2579887" cy="2363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D5A552-BC61-3C45-A939-382A11241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217" y="3651025"/>
            <a:ext cx="2579887" cy="2363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64479-B922-814A-B663-704F6B897C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8815" y="3651025"/>
            <a:ext cx="2579887" cy="2363177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9494C4CF-2663-EA45-9A2D-C7C6C0A82E4E}"/>
              </a:ext>
            </a:extLst>
          </p:cNvPr>
          <p:cNvSpPr/>
          <p:nvPr/>
        </p:nvSpPr>
        <p:spPr>
          <a:xfrm>
            <a:off x="2496994" y="1322614"/>
            <a:ext cx="2416598" cy="4931229"/>
          </a:xfrm>
          <a:prstGeom prst="frame">
            <a:avLst>
              <a:gd name="adj1" fmla="val 1689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4EC09-F656-4045-A462-AB0C328A7841}"/>
              </a:ext>
            </a:extLst>
          </p:cNvPr>
          <p:cNvSpPr txBox="1"/>
          <p:nvPr/>
        </p:nvSpPr>
        <p:spPr>
          <a:xfrm>
            <a:off x="107768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899</a:t>
            </a:r>
          </a:p>
          <a:p>
            <a:r>
              <a:rPr lang="en-US" dirty="0"/>
              <a:t>927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31A956-86ED-0748-B7A7-5363EA5D08B5}"/>
              </a:ext>
            </a:extLst>
          </p:cNvPr>
          <p:cNvSpPr txBox="1"/>
          <p:nvPr/>
        </p:nvSpPr>
        <p:spPr>
          <a:xfrm>
            <a:off x="353513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813</a:t>
            </a:r>
          </a:p>
          <a:p>
            <a:r>
              <a:rPr lang="en-US" b="1" dirty="0">
                <a:solidFill>
                  <a:srgbClr val="FF0000"/>
                </a:solidFill>
              </a:rPr>
              <a:t>842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79D10-CACB-2D44-A88E-FACFDDD59AFF}"/>
              </a:ext>
            </a:extLst>
          </p:cNvPr>
          <p:cNvSpPr txBox="1"/>
          <p:nvPr/>
        </p:nvSpPr>
        <p:spPr>
          <a:xfrm>
            <a:off x="1090748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819</a:t>
            </a:r>
          </a:p>
          <a:p>
            <a:r>
              <a:rPr lang="en-US" dirty="0"/>
              <a:t>880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6CE97-8D56-664B-B6D2-43467E86E1CC}"/>
              </a:ext>
            </a:extLst>
          </p:cNvPr>
          <p:cNvSpPr txBox="1"/>
          <p:nvPr/>
        </p:nvSpPr>
        <p:spPr>
          <a:xfrm>
            <a:off x="845003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815</a:t>
            </a:r>
          </a:p>
          <a:p>
            <a:r>
              <a:rPr lang="en-US" dirty="0"/>
              <a:t>853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39FD5-CEE4-694B-9F98-BF9CF2DF3505}"/>
              </a:ext>
            </a:extLst>
          </p:cNvPr>
          <p:cNvSpPr txBox="1"/>
          <p:nvPr/>
        </p:nvSpPr>
        <p:spPr>
          <a:xfrm>
            <a:off x="5992586" y="620485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832</a:t>
            </a:r>
          </a:p>
          <a:p>
            <a:r>
              <a:rPr lang="en-US" dirty="0"/>
              <a:t>866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C22AF-09BD-3A47-8520-B87F5BEB6504}"/>
              </a:ext>
            </a:extLst>
          </p:cNvPr>
          <p:cNvSpPr txBox="1"/>
          <p:nvPr/>
        </p:nvSpPr>
        <p:spPr>
          <a:xfrm>
            <a:off x="78015" y="6172198"/>
            <a:ext cx="498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230346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5649</TotalTime>
  <Words>924</Words>
  <Application>Microsoft Macintosh PowerPoint</Application>
  <PresentationFormat>Widescreen</PresentationFormat>
  <Paragraphs>162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Dayan</dc:creator>
  <cp:lastModifiedBy>David Dayan</cp:lastModifiedBy>
  <cp:revision>2</cp:revision>
  <dcterms:created xsi:type="dcterms:W3CDTF">2022-04-29T21:10:34Z</dcterms:created>
  <dcterms:modified xsi:type="dcterms:W3CDTF">2022-05-03T19:20:13Z</dcterms:modified>
</cp:coreProperties>
</file>